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0" d="100"/>
          <a:sy n="150" d="100"/>
        </p:scale>
        <p:origin x="1044" y="-103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10/27/2020</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01374" y="532395"/>
            <a:ext cx="1443993" cy="1229358"/>
          </a:xfrm>
          <a:prstGeom prst="rect">
            <a:avLst/>
          </a:prstGeom>
          <a:blipFill>
            <a:blip r:embed="rId7"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10/27/2020</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vm.edu/~transctr/pdf/" TargetMode="External"/><Relationship Id="rId2" Type="http://schemas.openxmlformats.org/officeDocument/2006/relationships/hyperlink" Target="mailto:netc@ctcandassociates.com" TargetMode="External"/><Relationship Id="rId1" Type="http://schemas.openxmlformats.org/officeDocument/2006/relationships/slideLayout" Target="../slideLayouts/slideLayout5.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rot="13800000">
            <a:off x="715242" y="1586985"/>
            <a:ext cx="215923" cy="174625"/>
          </a:xfrm>
          <a:prstGeom prst="rect">
            <a:avLst/>
          </a:prstGeom>
        </p:spPr>
        <p:txBody>
          <a:bodyPr vert="horz" wrap="square" lIns="0" tIns="0" rIns="0" bIns="0" rtlCol="0">
            <a:spAutoFit/>
          </a:bodyPr>
          <a:lstStyle/>
          <a:p>
            <a:pPr>
              <a:lnSpc>
                <a:spcPts val="1375"/>
              </a:lnSpc>
            </a:pPr>
            <a:r>
              <a:rPr sz="1350" b="1" spc="15" dirty="0">
                <a:solidFill>
                  <a:srgbClr val="7971B4"/>
                </a:solidFill>
                <a:latin typeface="Times New Roman"/>
                <a:cs typeface="Times New Roman"/>
              </a:rPr>
              <a:t>N</a:t>
            </a:r>
            <a:endParaRPr sz="1350" dirty="0">
              <a:latin typeface="Times New Roman"/>
              <a:cs typeface="Times New Roman"/>
            </a:endParaRPr>
          </a:p>
        </p:txBody>
      </p:sp>
      <p:sp>
        <p:nvSpPr>
          <p:cNvPr id="3" name="object 3"/>
          <p:cNvSpPr txBox="1"/>
          <p:nvPr/>
        </p:nvSpPr>
        <p:spPr>
          <a:xfrm rot="14340000">
            <a:off x="665865" y="1501473"/>
            <a:ext cx="191556"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e</a:t>
            </a:r>
            <a:endParaRPr sz="1350" dirty="0">
              <a:latin typeface="Times New Roman"/>
              <a:cs typeface="Times New Roman"/>
            </a:endParaRPr>
          </a:p>
        </p:txBody>
      </p:sp>
      <p:sp>
        <p:nvSpPr>
          <p:cNvPr id="4" name="object 4"/>
          <p:cNvSpPr txBox="1"/>
          <p:nvPr/>
        </p:nvSpPr>
        <p:spPr>
          <a:xfrm rot="14880000">
            <a:off x="606170" y="1407173"/>
            <a:ext cx="215923" cy="174625"/>
          </a:xfrm>
          <a:prstGeom prst="rect">
            <a:avLst/>
          </a:prstGeom>
        </p:spPr>
        <p:txBody>
          <a:bodyPr vert="horz" wrap="square" lIns="0" tIns="0" rIns="0" bIns="0" rtlCol="0">
            <a:spAutoFit/>
          </a:bodyPr>
          <a:lstStyle/>
          <a:p>
            <a:pPr>
              <a:lnSpc>
                <a:spcPts val="1375"/>
              </a:lnSpc>
            </a:pPr>
            <a:r>
              <a:rPr sz="1350" b="1" spc="15" dirty="0">
                <a:solidFill>
                  <a:srgbClr val="7971B4"/>
                </a:solidFill>
                <a:latin typeface="Times New Roman"/>
                <a:cs typeface="Times New Roman"/>
              </a:rPr>
              <a:t>w</a:t>
            </a:r>
            <a:endParaRPr sz="1350" dirty="0">
              <a:latin typeface="Times New Roman"/>
              <a:cs typeface="Times New Roman"/>
            </a:endParaRPr>
          </a:p>
        </p:txBody>
      </p:sp>
      <p:sp>
        <p:nvSpPr>
          <p:cNvPr id="5" name="object 5"/>
          <p:cNvSpPr txBox="1"/>
          <p:nvPr/>
        </p:nvSpPr>
        <p:spPr>
          <a:xfrm rot="15780000">
            <a:off x="564412" y="1242501"/>
            <a:ext cx="211173" cy="174625"/>
          </a:xfrm>
          <a:prstGeom prst="rect">
            <a:avLst/>
          </a:prstGeom>
        </p:spPr>
        <p:txBody>
          <a:bodyPr vert="horz" wrap="square" lIns="0" tIns="0" rIns="0" bIns="0" rtlCol="0">
            <a:spAutoFit/>
          </a:bodyPr>
          <a:lstStyle/>
          <a:p>
            <a:pPr>
              <a:lnSpc>
                <a:spcPts val="1375"/>
              </a:lnSpc>
            </a:pPr>
            <a:r>
              <a:rPr sz="1350" b="1" spc="15" dirty="0">
                <a:solidFill>
                  <a:srgbClr val="7971B4"/>
                </a:solidFill>
                <a:latin typeface="Times New Roman"/>
                <a:cs typeface="Times New Roman"/>
              </a:rPr>
              <a:t>E</a:t>
            </a:r>
            <a:endParaRPr sz="1350" dirty="0">
              <a:latin typeface="Times New Roman"/>
              <a:cs typeface="Times New Roman"/>
            </a:endParaRPr>
          </a:p>
        </p:txBody>
      </p:sp>
      <p:sp>
        <p:nvSpPr>
          <p:cNvPr id="6" name="object 6"/>
          <p:cNvSpPr txBox="1"/>
          <p:nvPr/>
        </p:nvSpPr>
        <p:spPr>
          <a:xfrm rot="16320000">
            <a:off x="563886" y="1132139"/>
            <a:ext cx="200452"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n</a:t>
            </a:r>
            <a:endParaRPr sz="1350" dirty="0">
              <a:latin typeface="Times New Roman"/>
              <a:cs typeface="Times New Roman"/>
            </a:endParaRPr>
          </a:p>
        </p:txBody>
      </p:sp>
      <p:sp>
        <p:nvSpPr>
          <p:cNvPr id="7" name="object 7"/>
          <p:cNvSpPr txBox="1"/>
          <p:nvPr/>
        </p:nvSpPr>
        <p:spPr>
          <a:xfrm rot="16800000">
            <a:off x="575444" y="1037339"/>
            <a:ext cx="195951"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g</a:t>
            </a:r>
            <a:endParaRPr sz="1350" dirty="0">
              <a:latin typeface="Times New Roman"/>
              <a:cs typeface="Times New Roman"/>
            </a:endParaRPr>
          </a:p>
        </p:txBody>
      </p:sp>
      <p:sp>
        <p:nvSpPr>
          <p:cNvPr id="8" name="object 8"/>
          <p:cNvSpPr txBox="1"/>
          <p:nvPr/>
        </p:nvSpPr>
        <p:spPr>
          <a:xfrm rot="17160000">
            <a:off x="597979" y="968683"/>
            <a:ext cx="181687" cy="174625"/>
          </a:xfrm>
          <a:prstGeom prst="rect">
            <a:avLst/>
          </a:prstGeom>
        </p:spPr>
        <p:txBody>
          <a:bodyPr vert="horz" wrap="square" lIns="0" tIns="0" rIns="0" bIns="0" rtlCol="0">
            <a:spAutoFit/>
          </a:bodyPr>
          <a:lstStyle/>
          <a:p>
            <a:pPr>
              <a:lnSpc>
                <a:spcPts val="1375"/>
              </a:lnSpc>
            </a:pPr>
            <a:r>
              <a:rPr sz="1350" b="1" spc="5" dirty="0">
                <a:solidFill>
                  <a:srgbClr val="7971B4"/>
                </a:solidFill>
                <a:latin typeface="Times New Roman"/>
                <a:cs typeface="Times New Roman"/>
              </a:rPr>
              <a:t>l</a:t>
            </a:r>
            <a:endParaRPr sz="1350" dirty="0">
              <a:latin typeface="Times New Roman"/>
              <a:cs typeface="Times New Roman"/>
            </a:endParaRPr>
          </a:p>
        </p:txBody>
      </p:sp>
      <p:sp>
        <p:nvSpPr>
          <p:cNvPr id="9" name="object 9"/>
          <p:cNvSpPr txBox="1"/>
          <p:nvPr/>
        </p:nvSpPr>
        <p:spPr>
          <a:xfrm rot="17520000">
            <a:off x="613335" y="902037"/>
            <a:ext cx="195951"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a</a:t>
            </a:r>
            <a:endParaRPr sz="1350" dirty="0">
              <a:latin typeface="Times New Roman"/>
              <a:cs typeface="Times New Roman"/>
            </a:endParaRPr>
          </a:p>
        </p:txBody>
      </p:sp>
      <p:sp>
        <p:nvSpPr>
          <p:cNvPr id="10" name="object 10"/>
          <p:cNvSpPr txBox="1"/>
          <p:nvPr/>
        </p:nvSpPr>
        <p:spPr>
          <a:xfrm rot="18000000">
            <a:off x="652702" y="815739"/>
            <a:ext cx="200141"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n</a:t>
            </a:r>
            <a:endParaRPr sz="1350" dirty="0">
              <a:latin typeface="Times New Roman"/>
              <a:cs typeface="Times New Roman"/>
            </a:endParaRPr>
          </a:p>
        </p:txBody>
      </p:sp>
      <p:sp>
        <p:nvSpPr>
          <p:cNvPr id="11" name="object 11"/>
          <p:cNvSpPr txBox="1"/>
          <p:nvPr/>
        </p:nvSpPr>
        <p:spPr>
          <a:xfrm rot="18540000">
            <a:off x="708512" y="732684"/>
            <a:ext cx="201079"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d</a:t>
            </a:r>
            <a:endParaRPr sz="1350" dirty="0">
              <a:latin typeface="Times New Roman"/>
              <a:cs typeface="Times New Roman"/>
            </a:endParaRPr>
          </a:p>
        </p:txBody>
      </p:sp>
      <p:sp>
        <p:nvSpPr>
          <p:cNvPr id="12" name="object 12"/>
          <p:cNvSpPr txBox="1"/>
          <p:nvPr/>
        </p:nvSpPr>
        <p:spPr>
          <a:xfrm rot="19320000">
            <a:off x="810739" y="624265"/>
            <a:ext cx="211531" cy="174625"/>
          </a:xfrm>
          <a:prstGeom prst="rect">
            <a:avLst/>
          </a:prstGeom>
        </p:spPr>
        <p:txBody>
          <a:bodyPr vert="horz" wrap="square" lIns="0" tIns="0" rIns="0" bIns="0" rtlCol="0">
            <a:spAutoFit/>
          </a:bodyPr>
          <a:lstStyle/>
          <a:p>
            <a:pPr>
              <a:lnSpc>
                <a:spcPts val="1375"/>
              </a:lnSpc>
            </a:pPr>
            <a:r>
              <a:rPr sz="1350" b="1" spc="15" dirty="0">
                <a:solidFill>
                  <a:srgbClr val="7971B4"/>
                </a:solidFill>
                <a:latin typeface="Times New Roman"/>
                <a:cs typeface="Times New Roman"/>
              </a:rPr>
              <a:t>T</a:t>
            </a:r>
            <a:endParaRPr sz="1350" dirty="0">
              <a:latin typeface="Times New Roman"/>
              <a:cs typeface="Times New Roman"/>
            </a:endParaRPr>
          </a:p>
        </p:txBody>
      </p:sp>
      <p:sp>
        <p:nvSpPr>
          <p:cNvPr id="13" name="object 13"/>
          <p:cNvSpPr txBox="1"/>
          <p:nvPr/>
        </p:nvSpPr>
        <p:spPr>
          <a:xfrm rot="19740000">
            <a:off x="891763" y="574196"/>
            <a:ext cx="191818"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r</a:t>
            </a:r>
            <a:endParaRPr sz="1350" dirty="0">
              <a:latin typeface="Times New Roman"/>
              <a:cs typeface="Times New Roman"/>
            </a:endParaRPr>
          </a:p>
        </p:txBody>
      </p:sp>
      <p:sp>
        <p:nvSpPr>
          <p:cNvPr id="14" name="object 14"/>
          <p:cNvSpPr txBox="1"/>
          <p:nvPr/>
        </p:nvSpPr>
        <p:spPr>
          <a:xfrm rot="20160000">
            <a:off x="965241" y="534367"/>
            <a:ext cx="195664"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a</a:t>
            </a:r>
            <a:endParaRPr sz="1350" dirty="0">
              <a:latin typeface="Times New Roman"/>
              <a:cs typeface="Times New Roman"/>
            </a:endParaRPr>
          </a:p>
        </p:txBody>
      </p:sp>
      <p:sp>
        <p:nvSpPr>
          <p:cNvPr id="15" name="object 15"/>
          <p:cNvSpPr txBox="1"/>
          <p:nvPr/>
        </p:nvSpPr>
        <p:spPr>
          <a:xfrm rot="20640000">
            <a:off x="1052783" y="501526"/>
            <a:ext cx="200141"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n</a:t>
            </a:r>
            <a:endParaRPr sz="1350" dirty="0">
              <a:latin typeface="Times New Roman"/>
              <a:cs typeface="Times New Roman"/>
            </a:endParaRPr>
          </a:p>
        </p:txBody>
      </p:sp>
      <p:sp>
        <p:nvSpPr>
          <p:cNvPr id="16" name="object 16"/>
          <p:cNvSpPr txBox="1"/>
          <p:nvPr/>
        </p:nvSpPr>
        <p:spPr>
          <a:xfrm rot="21120000">
            <a:off x="1142074" y="483189"/>
            <a:ext cx="188313" cy="174625"/>
          </a:xfrm>
          <a:prstGeom prst="rect">
            <a:avLst/>
          </a:prstGeom>
        </p:spPr>
        <p:txBody>
          <a:bodyPr vert="horz" wrap="square" lIns="0" tIns="0" rIns="0" bIns="0" rtlCol="0">
            <a:spAutoFit/>
          </a:bodyPr>
          <a:lstStyle/>
          <a:p>
            <a:pPr>
              <a:lnSpc>
                <a:spcPts val="1375"/>
              </a:lnSpc>
            </a:pPr>
            <a:r>
              <a:rPr sz="1350" b="1" spc="5" dirty="0">
                <a:solidFill>
                  <a:srgbClr val="7971B4"/>
                </a:solidFill>
                <a:latin typeface="Times New Roman"/>
                <a:cs typeface="Times New Roman"/>
              </a:rPr>
              <a:t>s</a:t>
            </a:r>
            <a:endParaRPr sz="1350" dirty="0">
              <a:latin typeface="Times New Roman"/>
              <a:cs typeface="Times New Roman"/>
            </a:endParaRPr>
          </a:p>
        </p:txBody>
      </p:sp>
      <p:sp>
        <p:nvSpPr>
          <p:cNvPr id="17" name="object 17"/>
          <p:cNvSpPr txBox="1"/>
          <p:nvPr/>
        </p:nvSpPr>
        <p:spPr>
          <a:xfrm rot="21540000">
            <a:off x="1221017" y="475557"/>
            <a:ext cx="200765"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p</a:t>
            </a:r>
            <a:endParaRPr sz="1350" dirty="0">
              <a:latin typeface="Times New Roman"/>
              <a:cs typeface="Times New Roman"/>
            </a:endParaRPr>
          </a:p>
        </p:txBody>
      </p:sp>
      <p:sp>
        <p:nvSpPr>
          <p:cNvPr id="18" name="object 18"/>
          <p:cNvSpPr txBox="1"/>
          <p:nvPr/>
        </p:nvSpPr>
        <p:spPr>
          <a:xfrm rot="360000">
            <a:off x="1318661" y="479666"/>
            <a:ext cx="195951"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o</a:t>
            </a:r>
            <a:endParaRPr sz="1350" dirty="0">
              <a:latin typeface="Times New Roman"/>
              <a:cs typeface="Times New Roman"/>
            </a:endParaRPr>
          </a:p>
        </p:txBody>
      </p:sp>
      <p:sp>
        <p:nvSpPr>
          <p:cNvPr id="19" name="object 19"/>
          <p:cNvSpPr txBox="1"/>
          <p:nvPr/>
        </p:nvSpPr>
        <p:spPr>
          <a:xfrm rot="780000">
            <a:off x="1404678" y="494965"/>
            <a:ext cx="192081" cy="173990"/>
          </a:xfrm>
          <a:prstGeom prst="rect">
            <a:avLst/>
          </a:prstGeom>
        </p:spPr>
        <p:txBody>
          <a:bodyPr vert="horz" wrap="square" lIns="0" tIns="0" rIns="0" bIns="0" rtlCol="0">
            <a:spAutoFit/>
          </a:bodyPr>
          <a:lstStyle/>
          <a:p>
            <a:pPr>
              <a:lnSpc>
                <a:spcPts val="1370"/>
              </a:lnSpc>
            </a:pPr>
            <a:r>
              <a:rPr sz="1350" b="1" spc="10" dirty="0">
                <a:solidFill>
                  <a:srgbClr val="7971B4"/>
                </a:solidFill>
                <a:latin typeface="Times New Roman"/>
                <a:cs typeface="Times New Roman"/>
              </a:rPr>
              <a:t>r</a:t>
            </a:r>
            <a:endParaRPr sz="1350" dirty="0">
              <a:latin typeface="Times New Roman"/>
              <a:cs typeface="Times New Roman"/>
            </a:endParaRPr>
          </a:p>
        </p:txBody>
      </p:sp>
      <p:sp>
        <p:nvSpPr>
          <p:cNvPr id="20" name="object 20"/>
          <p:cNvSpPr txBox="1"/>
          <p:nvPr/>
        </p:nvSpPr>
        <p:spPr>
          <a:xfrm rot="1140000">
            <a:off x="1475668" y="514899"/>
            <a:ext cx="184959" cy="174625"/>
          </a:xfrm>
          <a:prstGeom prst="rect">
            <a:avLst/>
          </a:prstGeom>
        </p:spPr>
        <p:txBody>
          <a:bodyPr vert="horz" wrap="square" lIns="0" tIns="0" rIns="0" bIns="0" rtlCol="0">
            <a:spAutoFit/>
          </a:bodyPr>
          <a:lstStyle/>
          <a:p>
            <a:pPr>
              <a:lnSpc>
                <a:spcPts val="1375"/>
              </a:lnSpc>
            </a:pPr>
            <a:r>
              <a:rPr sz="1350" b="1" spc="5" dirty="0">
                <a:solidFill>
                  <a:srgbClr val="7971B4"/>
                </a:solidFill>
                <a:latin typeface="Times New Roman"/>
                <a:cs typeface="Times New Roman"/>
              </a:rPr>
              <a:t>t</a:t>
            </a:r>
            <a:endParaRPr sz="1350" dirty="0">
              <a:latin typeface="Times New Roman"/>
              <a:cs typeface="Times New Roman"/>
            </a:endParaRPr>
          </a:p>
        </p:txBody>
      </p:sp>
      <p:sp>
        <p:nvSpPr>
          <p:cNvPr id="21" name="object 21"/>
          <p:cNvSpPr txBox="1"/>
          <p:nvPr/>
        </p:nvSpPr>
        <p:spPr>
          <a:xfrm rot="1560000">
            <a:off x="1539634" y="544300"/>
            <a:ext cx="195664"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a</a:t>
            </a:r>
            <a:endParaRPr sz="1350" dirty="0">
              <a:latin typeface="Times New Roman"/>
              <a:cs typeface="Times New Roman"/>
            </a:endParaRPr>
          </a:p>
        </p:txBody>
      </p:sp>
      <p:sp>
        <p:nvSpPr>
          <p:cNvPr id="22" name="object 22"/>
          <p:cNvSpPr txBox="1"/>
          <p:nvPr/>
        </p:nvSpPr>
        <p:spPr>
          <a:xfrm rot="1920000">
            <a:off x="1610716" y="581247"/>
            <a:ext cx="184751" cy="174625"/>
          </a:xfrm>
          <a:prstGeom prst="rect">
            <a:avLst/>
          </a:prstGeom>
        </p:spPr>
        <p:txBody>
          <a:bodyPr vert="horz" wrap="square" lIns="0" tIns="0" rIns="0" bIns="0" rtlCol="0">
            <a:spAutoFit/>
          </a:bodyPr>
          <a:lstStyle/>
          <a:p>
            <a:pPr>
              <a:lnSpc>
                <a:spcPts val="1375"/>
              </a:lnSpc>
            </a:pPr>
            <a:r>
              <a:rPr sz="1350" b="1" spc="5" dirty="0">
                <a:solidFill>
                  <a:srgbClr val="7971B4"/>
                </a:solidFill>
                <a:latin typeface="Times New Roman"/>
                <a:cs typeface="Times New Roman"/>
              </a:rPr>
              <a:t>t</a:t>
            </a:r>
            <a:endParaRPr sz="1350" dirty="0">
              <a:latin typeface="Times New Roman"/>
              <a:cs typeface="Times New Roman"/>
            </a:endParaRPr>
          </a:p>
        </p:txBody>
      </p:sp>
      <p:sp>
        <p:nvSpPr>
          <p:cNvPr id="23" name="object 23"/>
          <p:cNvSpPr txBox="1"/>
          <p:nvPr/>
        </p:nvSpPr>
        <p:spPr>
          <a:xfrm rot="2220000">
            <a:off x="1657575" y="612900"/>
            <a:ext cx="181513" cy="174625"/>
          </a:xfrm>
          <a:prstGeom prst="rect">
            <a:avLst/>
          </a:prstGeom>
        </p:spPr>
        <p:txBody>
          <a:bodyPr vert="horz" wrap="square" lIns="0" tIns="0" rIns="0" bIns="0" rtlCol="0">
            <a:spAutoFit/>
          </a:bodyPr>
          <a:lstStyle/>
          <a:p>
            <a:pPr>
              <a:lnSpc>
                <a:spcPts val="1375"/>
              </a:lnSpc>
            </a:pPr>
            <a:r>
              <a:rPr sz="1350" b="1" spc="5" dirty="0">
                <a:solidFill>
                  <a:srgbClr val="7971B4"/>
                </a:solidFill>
                <a:latin typeface="Times New Roman"/>
                <a:cs typeface="Times New Roman"/>
              </a:rPr>
              <a:t>i</a:t>
            </a:r>
            <a:endParaRPr sz="1350" dirty="0">
              <a:latin typeface="Times New Roman"/>
              <a:cs typeface="Times New Roman"/>
            </a:endParaRPr>
          </a:p>
        </p:txBody>
      </p:sp>
      <p:sp>
        <p:nvSpPr>
          <p:cNvPr id="24" name="object 24"/>
          <p:cNvSpPr txBox="1"/>
          <p:nvPr/>
        </p:nvSpPr>
        <p:spPr>
          <a:xfrm rot="2580000">
            <a:off x="1704281" y="658328"/>
            <a:ext cx="195664"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o</a:t>
            </a:r>
            <a:endParaRPr sz="1350" dirty="0">
              <a:latin typeface="Times New Roman"/>
              <a:cs typeface="Times New Roman"/>
            </a:endParaRPr>
          </a:p>
        </p:txBody>
      </p:sp>
      <p:sp>
        <p:nvSpPr>
          <p:cNvPr id="25" name="object 25"/>
          <p:cNvSpPr txBox="1"/>
          <p:nvPr/>
        </p:nvSpPr>
        <p:spPr>
          <a:xfrm rot="3060000">
            <a:off x="1766526" y="728608"/>
            <a:ext cx="200452"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n</a:t>
            </a:r>
            <a:endParaRPr sz="1350" dirty="0">
              <a:latin typeface="Times New Roman"/>
              <a:cs typeface="Times New Roman"/>
            </a:endParaRPr>
          </a:p>
        </p:txBody>
      </p:sp>
      <p:sp>
        <p:nvSpPr>
          <p:cNvPr id="26" name="object 26"/>
          <p:cNvSpPr txBox="1"/>
          <p:nvPr/>
        </p:nvSpPr>
        <p:spPr>
          <a:xfrm rot="3840000">
            <a:off x="1843178" y="864980"/>
            <a:ext cx="217049" cy="173990"/>
          </a:xfrm>
          <a:prstGeom prst="rect">
            <a:avLst/>
          </a:prstGeom>
        </p:spPr>
        <p:txBody>
          <a:bodyPr vert="horz" wrap="square" lIns="0" tIns="0" rIns="0" bIns="0" rtlCol="0">
            <a:spAutoFit/>
          </a:bodyPr>
          <a:lstStyle/>
          <a:p>
            <a:pPr>
              <a:lnSpc>
                <a:spcPts val="1370"/>
              </a:lnSpc>
            </a:pPr>
            <a:r>
              <a:rPr sz="1350" b="1" spc="15" dirty="0">
                <a:solidFill>
                  <a:srgbClr val="7971B4"/>
                </a:solidFill>
                <a:latin typeface="Times New Roman"/>
                <a:cs typeface="Times New Roman"/>
              </a:rPr>
              <a:t>C</a:t>
            </a:r>
            <a:endParaRPr sz="1350" dirty="0">
              <a:latin typeface="Times New Roman"/>
              <a:cs typeface="Times New Roman"/>
            </a:endParaRPr>
          </a:p>
        </p:txBody>
      </p:sp>
      <p:sp>
        <p:nvSpPr>
          <p:cNvPr id="27" name="object 27"/>
          <p:cNvSpPr txBox="1"/>
          <p:nvPr/>
        </p:nvSpPr>
        <p:spPr>
          <a:xfrm rot="4440000">
            <a:off x="1892212" y="968446"/>
            <a:ext cx="195951"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o</a:t>
            </a:r>
            <a:endParaRPr sz="1350" dirty="0">
              <a:latin typeface="Times New Roman"/>
              <a:cs typeface="Times New Roman"/>
            </a:endParaRPr>
          </a:p>
        </p:txBody>
      </p:sp>
      <p:sp>
        <p:nvSpPr>
          <p:cNvPr id="28" name="object 28"/>
          <p:cNvSpPr txBox="1"/>
          <p:nvPr/>
        </p:nvSpPr>
        <p:spPr>
          <a:xfrm rot="4920000">
            <a:off x="1908990" y="1061938"/>
            <a:ext cx="200765" cy="174625"/>
          </a:xfrm>
          <a:prstGeom prst="rect">
            <a:avLst/>
          </a:prstGeom>
        </p:spPr>
        <p:txBody>
          <a:bodyPr vert="horz" wrap="square" lIns="0" tIns="0" rIns="0" bIns="0" rtlCol="0">
            <a:spAutoFit/>
          </a:bodyPr>
          <a:lstStyle/>
          <a:p>
            <a:pPr>
              <a:lnSpc>
                <a:spcPts val="1375"/>
              </a:lnSpc>
            </a:pPr>
            <a:r>
              <a:rPr sz="1350" b="1" spc="10" dirty="0">
                <a:solidFill>
                  <a:srgbClr val="7971B4"/>
                </a:solidFill>
                <a:latin typeface="Times New Roman"/>
                <a:cs typeface="Times New Roman"/>
              </a:rPr>
              <a:t>n</a:t>
            </a:r>
            <a:endParaRPr sz="1350" dirty="0">
              <a:latin typeface="Times New Roman"/>
              <a:cs typeface="Times New Roman"/>
            </a:endParaRPr>
          </a:p>
        </p:txBody>
      </p:sp>
      <p:graphicFrame>
        <p:nvGraphicFramePr>
          <p:cNvPr id="29" name="object 29"/>
          <p:cNvGraphicFramePr>
            <a:graphicFrameLocks noGrp="1"/>
          </p:cNvGraphicFramePr>
          <p:nvPr>
            <p:extLst>
              <p:ext uri="{D42A27DB-BD31-4B8C-83A1-F6EECF244321}">
                <p14:modId xmlns:p14="http://schemas.microsoft.com/office/powerpoint/2010/main" val="2869142880"/>
              </p:ext>
            </p:extLst>
          </p:nvPr>
        </p:nvGraphicFramePr>
        <p:xfrm>
          <a:off x="450850" y="450850"/>
          <a:ext cx="6872287" cy="9439782"/>
        </p:xfrm>
        <a:graphic>
          <a:graphicData uri="http://schemas.openxmlformats.org/drawingml/2006/table">
            <a:tbl>
              <a:tblPr firstRow="1" bandRow="1">
                <a:tableStyleId>{2D5ABB26-0587-4C30-8999-92F81FD0307C}</a:tableStyleId>
              </a:tblPr>
              <a:tblGrid>
                <a:gridCol w="1789430">
                  <a:extLst>
                    <a:ext uri="{9D8B030D-6E8A-4147-A177-3AD203B41FA5}">
                      <a16:colId xmlns:a16="http://schemas.microsoft.com/office/drawing/2014/main" val="20000"/>
                    </a:ext>
                  </a:extLst>
                </a:gridCol>
                <a:gridCol w="5082857">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302895">
                        <a:lnSpc>
                          <a:spcPct val="100000"/>
                        </a:lnSpc>
                        <a:spcBef>
                          <a:spcPts val="75"/>
                        </a:spcBef>
                      </a:pPr>
                      <a:r>
                        <a:rPr sz="3000" b="1" spc="114" dirty="0">
                          <a:solidFill>
                            <a:srgbClr val="FFFFFF"/>
                          </a:solidFill>
                          <a:latin typeface="Calibri"/>
                          <a:cs typeface="Calibri"/>
                        </a:rPr>
                        <a:t>FACT</a:t>
                      </a:r>
                      <a:r>
                        <a:rPr sz="3000" b="1" spc="-165" dirty="0">
                          <a:solidFill>
                            <a:srgbClr val="FFFFFF"/>
                          </a:solidFill>
                          <a:latin typeface="Calibri"/>
                          <a:cs typeface="Calibri"/>
                        </a:rPr>
                        <a:t> </a:t>
                      </a:r>
                      <a:r>
                        <a:rPr sz="3000" b="1" spc="165" dirty="0">
                          <a:solidFill>
                            <a:srgbClr val="FFFFFF"/>
                          </a:solidFill>
                          <a:latin typeface="Calibri"/>
                          <a:cs typeface="Calibri"/>
                        </a:rPr>
                        <a:t>SHEET</a:t>
                      </a:r>
                      <a:endParaRPr sz="3000" dirty="0">
                        <a:latin typeface="Calibri"/>
                        <a:cs typeface="Calibri"/>
                      </a:endParaRPr>
                    </a:p>
                  </a:txBody>
                  <a:tcPr marL="0" marR="0" marT="0" marB="0">
                    <a:lnL w="12699">
                      <a:solidFill>
                        <a:srgbClr val="395F3A"/>
                      </a:solidFill>
                      <a:prstDash val="solid"/>
                    </a:lnL>
                    <a:solidFill>
                      <a:srgbClr val="7971B4"/>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r>
                        <a:rPr lang="en-US" sz="1800" b="1" spc="35" baseline="0" dirty="0">
                          <a:solidFill>
                            <a:srgbClr val="231F20"/>
                          </a:solidFill>
                          <a:latin typeface="+mn-lt"/>
                          <a:cs typeface="Calibri"/>
                        </a:rPr>
                        <a:t>Framework of Asphalt Balanced Mix Design (BMD) for New England Transportation Agencies</a:t>
                      </a: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endParaRPr sz="1800" dirty="0">
                        <a:latin typeface="Calibri"/>
                        <a:cs typeface="Calibri"/>
                      </a:endParaRPr>
                    </a:p>
                  </a:txBody>
                  <a:tcPr marL="0" marR="0" marT="0" marB="0">
                    <a:lnL w="12699">
                      <a:solidFill>
                        <a:srgbClr val="395F3A"/>
                      </a:solidFill>
                      <a:prstDash val="solid"/>
                    </a:lnL>
                    <a:lnR w="12699">
                      <a:solidFill>
                        <a:srgbClr val="395F3A"/>
                      </a:solidFill>
                      <a:prstDash val="solid"/>
                    </a:lnR>
                    <a:solidFill>
                      <a:srgbClr val="7971B4"/>
                    </a:solidFill>
                  </a:tcPr>
                </a:tc>
                <a:tc>
                  <a:txBody>
                    <a:bodyPr/>
                    <a:lstStyle/>
                    <a:p>
                      <a:endParaRPr sz="1800" dirty="0">
                        <a:latin typeface="Calibri"/>
                        <a:cs typeface="Calibri"/>
                      </a:endParaRPr>
                    </a:p>
                  </a:txBody>
                  <a:tcPr marL="0" marR="0" marT="0" marB="0">
                    <a:lnL w="12699">
                      <a:solidFill>
                        <a:srgbClr val="395F3A"/>
                      </a:solidFill>
                      <a:prstDash val="solid"/>
                    </a:lnL>
                    <a:lnB w="12700" cap="flat" cmpd="sng" algn="ctr">
                      <a:noFill/>
                      <a:prstDash val="solid"/>
                      <a:round/>
                      <a:headEnd type="none" w="med" len="med"/>
                      <a:tailEnd type="none" w="med" len="med"/>
                    </a:lnB>
                    <a:solidFill>
                      <a:srgbClr val="7971B4"/>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sz="1000" b="1" spc="30" dirty="0">
                          <a:solidFill>
                            <a:srgbClr val="231F20"/>
                          </a:solidFill>
                          <a:latin typeface="Calibri"/>
                          <a:cs typeface="Calibri"/>
                        </a:rPr>
                        <a:t>RESEARCH</a:t>
                      </a:r>
                      <a:r>
                        <a:rPr sz="1000" b="1" spc="-65" dirty="0">
                          <a:solidFill>
                            <a:srgbClr val="231F20"/>
                          </a:solidFill>
                          <a:latin typeface="Calibri"/>
                          <a:cs typeface="Calibri"/>
                        </a:rPr>
                        <a:t> </a:t>
                      </a:r>
                      <a:r>
                        <a:rPr sz="1000" b="1" spc="35" dirty="0">
                          <a:solidFill>
                            <a:srgbClr val="231F20"/>
                          </a:solidFill>
                          <a:latin typeface="Calibri"/>
                          <a:cs typeface="Calibri"/>
                        </a:rPr>
                        <a:t>PROJECT</a:t>
                      </a:r>
                      <a:r>
                        <a:rPr sz="1000" b="1" spc="-100" dirty="0">
                          <a:solidFill>
                            <a:srgbClr val="231F20"/>
                          </a:solidFill>
                          <a:latin typeface="Calibri"/>
                          <a:cs typeface="Calibri"/>
                        </a:rPr>
                        <a:t> </a:t>
                      </a:r>
                      <a:r>
                        <a:rPr sz="1000" b="1" spc="30" dirty="0">
                          <a:solidFill>
                            <a:srgbClr val="231F20"/>
                          </a:solidFill>
                          <a:latin typeface="Calibri"/>
                          <a:cs typeface="Calibri"/>
                        </a:rPr>
                        <a:t>TITLE</a:t>
                      </a:r>
                      <a:endParaRPr sz="1000" dirty="0">
                        <a:latin typeface="Calibri"/>
                        <a:cs typeface="Calibri"/>
                      </a:endParaRPr>
                    </a:p>
                    <a:p>
                      <a:pPr marL="151765" marR="153670">
                        <a:lnSpc>
                          <a:spcPct val="104200"/>
                        </a:lnSpc>
                        <a:spcBef>
                          <a:spcPts val="259"/>
                        </a:spcBef>
                      </a:pPr>
                      <a:r>
                        <a:rPr lang="en-US" sz="800" i="1" spc="-15" dirty="0">
                          <a:solidFill>
                            <a:srgbClr val="231F20"/>
                          </a:solidFill>
                          <a:latin typeface="+mn-lt"/>
                          <a:cs typeface="Calibri"/>
                        </a:rPr>
                        <a:t>Framework of Asphalt Balanced Mix Design (BMD) for New England Transportation Agencies</a:t>
                      </a:r>
                      <a:endParaRPr sz="800" dirty="0">
                        <a:latin typeface="Calibri"/>
                        <a:cs typeface="Calibri"/>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Calibri"/>
                          <a:cs typeface="Calibri"/>
                        </a:rPr>
                        <a:t>STUDY</a:t>
                      </a:r>
                      <a:r>
                        <a:rPr sz="1050" b="1" spc="-150" dirty="0">
                          <a:solidFill>
                            <a:srgbClr val="231F20"/>
                          </a:solidFill>
                          <a:latin typeface="Calibri"/>
                          <a:cs typeface="Calibri"/>
                        </a:rPr>
                        <a:t> </a:t>
                      </a:r>
                      <a:r>
                        <a:rPr sz="1050" b="1" spc="-10" dirty="0">
                          <a:solidFill>
                            <a:srgbClr val="231F20"/>
                          </a:solidFill>
                          <a:latin typeface="Calibri"/>
                          <a:cs typeface="Calibri"/>
                        </a:rPr>
                        <a:t>TIMELINE</a:t>
                      </a:r>
                      <a:endParaRPr sz="1050" dirty="0">
                        <a:latin typeface="Calibri"/>
                        <a:cs typeface="Calibri"/>
                      </a:endParaRPr>
                    </a:p>
                    <a:p>
                      <a:pPr marL="152400">
                        <a:lnSpc>
                          <a:spcPct val="100000"/>
                        </a:lnSpc>
                        <a:spcBef>
                          <a:spcPts val="240"/>
                        </a:spcBef>
                      </a:pPr>
                      <a:r>
                        <a:rPr lang="en-US" sz="850" spc="-10" dirty="0">
                          <a:solidFill>
                            <a:srgbClr val="231F20"/>
                          </a:solidFill>
                          <a:latin typeface="Calibri"/>
                          <a:cs typeface="Calibri"/>
                        </a:rPr>
                        <a:t>February 2019 </a:t>
                      </a:r>
                      <a:r>
                        <a:rPr lang="en-US" sz="850" spc="-10" baseline="0" dirty="0">
                          <a:solidFill>
                            <a:srgbClr val="231F20"/>
                          </a:solidFill>
                          <a:latin typeface="Calibri"/>
                          <a:cs typeface="Calibri"/>
                        </a:rPr>
                        <a:t>– December 2020</a:t>
                      </a:r>
                      <a:endParaRPr sz="850" dirty="0">
                        <a:latin typeface="Calibri"/>
                        <a:cs typeface="Calibri"/>
                      </a:endParaRPr>
                    </a:p>
                    <a:p>
                      <a:pPr>
                        <a:lnSpc>
                          <a:spcPct val="100000"/>
                        </a:lnSpc>
                        <a:spcBef>
                          <a:spcPts val="50"/>
                        </a:spcBef>
                      </a:pPr>
                      <a:endParaRPr sz="850" dirty="0">
                        <a:latin typeface="Times New Roman"/>
                        <a:cs typeface="Times New Roman"/>
                      </a:endParaRPr>
                    </a:p>
                    <a:p>
                      <a:pPr marL="152400">
                        <a:lnSpc>
                          <a:spcPct val="100000"/>
                        </a:lnSpc>
                      </a:pPr>
                      <a:r>
                        <a:rPr sz="1000" b="1" spc="15" dirty="0">
                          <a:solidFill>
                            <a:srgbClr val="231F20"/>
                          </a:solidFill>
                          <a:latin typeface="Calibri"/>
                          <a:cs typeface="Calibri"/>
                        </a:rPr>
                        <a:t>PRINCIPAL</a:t>
                      </a:r>
                      <a:r>
                        <a:rPr sz="1000" b="1" spc="-90" dirty="0">
                          <a:solidFill>
                            <a:srgbClr val="231F20"/>
                          </a:solidFill>
                          <a:latin typeface="Calibri"/>
                          <a:cs typeface="Calibri"/>
                        </a:rPr>
                        <a:t> </a:t>
                      </a:r>
                      <a:r>
                        <a:rPr sz="1000" b="1" spc="10" dirty="0">
                          <a:solidFill>
                            <a:srgbClr val="231F20"/>
                          </a:solidFill>
                          <a:latin typeface="Calibri"/>
                          <a:cs typeface="Calibri"/>
                        </a:rPr>
                        <a:t>INVESTIGATOR</a:t>
                      </a:r>
                      <a:endParaRPr sz="1000" dirty="0">
                        <a:latin typeface="Calibri"/>
                        <a:cs typeface="Calibri"/>
                      </a:endParaRPr>
                    </a:p>
                    <a:p>
                      <a:pPr marL="152400">
                        <a:lnSpc>
                          <a:spcPct val="100000"/>
                        </a:lnSpc>
                        <a:spcBef>
                          <a:spcPts val="300"/>
                        </a:spcBef>
                      </a:pPr>
                      <a:r>
                        <a:rPr lang="en-US" sz="800" spc="-20" dirty="0">
                          <a:solidFill>
                            <a:srgbClr val="231F20"/>
                          </a:solidFill>
                          <a:latin typeface="+mn-lt"/>
                          <a:cs typeface="Calibri"/>
                        </a:rPr>
                        <a:t>Dr. Walaa S. Mogawer, P.E. - PI </a:t>
                      </a:r>
                      <a:endParaRPr lang="en-US" sz="800" spc="-20" dirty="0">
                        <a:solidFill>
                          <a:srgbClr val="231F20"/>
                        </a:solidFill>
                        <a:latin typeface="Calibri"/>
                        <a:cs typeface="Calibri"/>
                      </a:endParaRPr>
                    </a:p>
                    <a:p>
                      <a:pPr marL="152400">
                        <a:lnSpc>
                          <a:spcPct val="100000"/>
                        </a:lnSpc>
                        <a:spcBef>
                          <a:spcPts val="300"/>
                        </a:spcBef>
                      </a:pPr>
                      <a:r>
                        <a:rPr lang="en-US" sz="800" spc="-20" dirty="0">
                          <a:solidFill>
                            <a:srgbClr val="231F20"/>
                          </a:solidFill>
                          <a:latin typeface="+mn-lt"/>
                          <a:cs typeface="Calibri"/>
                        </a:rPr>
                        <a:t>Dr. Thomas Bennert</a:t>
                      </a:r>
                    </a:p>
                    <a:p>
                      <a:pPr marL="152400">
                        <a:lnSpc>
                          <a:spcPct val="100000"/>
                        </a:lnSpc>
                        <a:spcBef>
                          <a:spcPts val="300"/>
                        </a:spcBef>
                      </a:pPr>
                      <a:endParaRPr sz="850" dirty="0">
                        <a:latin typeface="Times New Roman"/>
                        <a:cs typeface="Times New Roman"/>
                      </a:endParaRPr>
                    </a:p>
                    <a:p>
                      <a:pPr marL="152400">
                        <a:lnSpc>
                          <a:spcPct val="100000"/>
                        </a:lnSpc>
                      </a:pPr>
                      <a:r>
                        <a:rPr sz="1050" b="1" dirty="0">
                          <a:solidFill>
                            <a:srgbClr val="231F20"/>
                          </a:solidFill>
                          <a:latin typeface="Calibri"/>
                          <a:cs typeface="Calibri"/>
                        </a:rPr>
                        <a:t>NETC</a:t>
                      </a:r>
                      <a:r>
                        <a:rPr sz="1050" b="1" spc="-120" dirty="0">
                          <a:solidFill>
                            <a:srgbClr val="231F20"/>
                          </a:solidFill>
                          <a:latin typeface="Calibri"/>
                          <a:cs typeface="Calibri"/>
                        </a:rPr>
                        <a:t> </a:t>
                      </a:r>
                      <a:r>
                        <a:rPr sz="1050" b="1" spc="-10" dirty="0">
                          <a:solidFill>
                            <a:srgbClr val="231F20"/>
                          </a:solidFill>
                          <a:latin typeface="Calibri"/>
                          <a:cs typeface="Calibri"/>
                        </a:rPr>
                        <a:t>CONTACT</a:t>
                      </a:r>
                      <a:endParaRPr lang="en-US" sz="850" spc="-35" dirty="0">
                        <a:solidFill>
                          <a:srgbClr val="231F20"/>
                        </a:solidFill>
                        <a:latin typeface="Calibri"/>
                        <a:ea typeface="+mn-ea"/>
                        <a:cs typeface="Calibri"/>
                      </a:endParaRPr>
                    </a:p>
                    <a:p>
                      <a:pPr marL="152400" marR="361950" indent="0" defTabSz="914400" eaLnBrk="1" fontAlgn="auto" latinLnBrk="0" hangingPunct="1">
                        <a:lnSpc>
                          <a:spcPts val="1000"/>
                        </a:lnSpc>
                        <a:spcBef>
                          <a:spcPts val="200"/>
                        </a:spcBef>
                        <a:spcAft>
                          <a:spcPts val="0"/>
                        </a:spcAft>
                        <a:buClrTx/>
                        <a:buSzTx/>
                        <a:buFontTx/>
                        <a:buNone/>
                        <a:tabLst/>
                        <a:defRPr/>
                      </a:pPr>
                      <a:r>
                        <a:rPr lang="en-US" sz="850" spc="-35" dirty="0">
                          <a:solidFill>
                            <a:srgbClr val="231F20"/>
                          </a:solidFill>
                          <a:latin typeface="+mn-lt"/>
                          <a:ea typeface="+mn-ea"/>
                          <a:cs typeface="Calibri"/>
                        </a:rPr>
                        <a:t>Kirsten Seeber</a:t>
                      </a:r>
                    </a:p>
                    <a:p>
                      <a:pPr marL="152400" marR="361950" indent="0" defTabSz="914400" eaLnBrk="1" fontAlgn="auto" latinLnBrk="0" hangingPunct="1">
                        <a:lnSpc>
                          <a:spcPts val="1000"/>
                        </a:lnSpc>
                        <a:spcBef>
                          <a:spcPts val="200"/>
                        </a:spcBef>
                        <a:spcAft>
                          <a:spcPts val="0"/>
                        </a:spcAft>
                        <a:buClrTx/>
                        <a:buSzTx/>
                        <a:buFontTx/>
                        <a:buNone/>
                        <a:tabLst/>
                        <a:defRPr/>
                      </a:pPr>
                      <a:r>
                        <a:rPr lang="en-US" sz="850" spc="-35" dirty="0">
                          <a:solidFill>
                            <a:srgbClr val="231F20"/>
                          </a:solidFill>
                          <a:latin typeface="+mn-lt"/>
                          <a:ea typeface="+mn-ea"/>
                          <a:cs typeface="Calibri"/>
                        </a:rPr>
                        <a:t>NETC C</a:t>
                      </a:r>
                      <a:r>
                        <a:rPr lang="en-US" sz="850" spc="-35" dirty="0">
                          <a:solidFill>
                            <a:srgbClr val="231F20"/>
                          </a:solidFill>
                          <a:latin typeface="+mn-lt"/>
                          <a:cs typeface="Calibri"/>
                        </a:rPr>
                        <a:t>oordinator</a:t>
                      </a:r>
                      <a:endParaRPr lang="en-US" sz="850" dirty="0">
                        <a:latin typeface="+mn-lt"/>
                        <a:cs typeface="Calibri"/>
                      </a:endParaRPr>
                    </a:p>
                    <a:p>
                      <a:pPr marL="152400" marR="361950">
                        <a:lnSpc>
                          <a:spcPts val="1000"/>
                        </a:lnSpc>
                        <a:spcBef>
                          <a:spcPts val="200"/>
                        </a:spcBef>
                      </a:pPr>
                      <a:r>
                        <a:rPr lang="en-US" sz="850" spc="-35" dirty="0">
                          <a:solidFill>
                            <a:srgbClr val="231F20"/>
                          </a:solidFill>
                          <a:latin typeface="+mn-lt"/>
                          <a:cs typeface="Calibri"/>
                        </a:rPr>
                        <a:t>CTC &amp; Associates LLC</a:t>
                      </a:r>
                    </a:p>
                    <a:p>
                      <a:pPr marL="152400">
                        <a:lnSpc>
                          <a:spcPts val="1000"/>
                        </a:lnSpc>
                        <a:spcBef>
                          <a:spcPts val="200"/>
                        </a:spcBef>
                      </a:pPr>
                      <a:r>
                        <a:rPr lang="en-US" sz="850" spc="-40" dirty="0">
                          <a:solidFill>
                            <a:srgbClr val="231F20"/>
                          </a:solidFill>
                          <a:latin typeface="+mn-lt"/>
                          <a:cs typeface="Calibri"/>
                        </a:rPr>
                        <a:t>608-620-5820</a:t>
                      </a:r>
                      <a:endParaRPr lang="en-US" sz="850" dirty="0">
                        <a:latin typeface="+mn-lt"/>
                        <a:cs typeface="Calibri"/>
                      </a:endParaRPr>
                    </a:p>
                    <a:p>
                      <a:pPr marL="152400">
                        <a:lnSpc>
                          <a:spcPts val="1000"/>
                        </a:lnSpc>
                        <a:spcBef>
                          <a:spcPts val="200"/>
                        </a:spcBef>
                      </a:pPr>
                      <a:r>
                        <a:rPr lang="en-US" sz="850" spc="-50" dirty="0">
                          <a:solidFill>
                            <a:srgbClr val="231F20"/>
                          </a:solidFill>
                          <a:latin typeface="+mn-lt"/>
                          <a:cs typeface="Calibri"/>
                          <a:hlinkClick r:id="rId2"/>
                        </a:rPr>
                        <a:t>netc@ctcandassociates.com</a:t>
                      </a:r>
                      <a:endParaRPr lang="en-US" sz="850" dirty="0">
                        <a:latin typeface="+mn-lt"/>
                        <a:cs typeface="Calibri"/>
                      </a:endParaRPr>
                    </a:p>
                    <a:p>
                      <a:pPr>
                        <a:lnSpc>
                          <a:spcPct val="100000"/>
                        </a:lnSpc>
                        <a:spcBef>
                          <a:spcPts val="30"/>
                        </a:spcBef>
                      </a:pPr>
                      <a:endParaRPr sz="1000" dirty="0">
                        <a:latin typeface="Times New Roman"/>
                        <a:cs typeface="Times New Roman"/>
                      </a:endParaRPr>
                    </a:p>
                    <a:p>
                      <a:pPr marL="152400">
                        <a:lnSpc>
                          <a:spcPct val="100000"/>
                        </a:lnSpc>
                      </a:pPr>
                      <a:r>
                        <a:rPr sz="1050" b="1" spc="-30" dirty="0">
                          <a:solidFill>
                            <a:srgbClr val="231F20"/>
                          </a:solidFill>
                          <a:latin typeface="Calibri"/>
                          <a:cs typeface="Calibri"/>
                        </a:rPr>
                        <a:t>MORE</a:t>
                      </a:r>
                      <a:r>
                        <a:rPr sz="1050" b="1" spc="-110" dirty="0">
                          <a:solidFill>
                            <a:srgbClr val="231F20"/>
                          </a:solidFill>
                          <a:latin typeface="Calibri"/>
                          <a:cs typeface="Calibri"/>
                        </a:rPr>
                        <a:t> </a:t>
                      </a:r>
                      <a:r>
                        <a:rPr sz="1050" b="1" spc="-25" dirty="0">
                          <a:solidFill>
                            <a:srgbClr val="231F20"/>
                          </a:solidFill>
                          <a:latin typeface="Calibri"/>
                          <a:cs typeface="Calibri"/>
                        </a:rPr>
                        <a:t>INFORMATION</a:t>
                      </a:r>
                      <a:endParaRPr sz="1050" dirty="0">
                        <a:latin typeface="Calibri"/>
                        <a:cs typeface="Calibri"/>
                      </a:endParaRPr>
                    </a:p>
                    <a:p>
                      <a:pPr marL="152400" marR="154940">
                        <a:lnSpc>
                          <a:spcPts val="1000"/>
                        </a:lnSpc>
                        <a:spcBef>
                          <a:spcPts val="290"/>
                        </a:spcBef>
                      </a:pPr>
                      <a:r>
                        <a:rPr lang="en-US" sz="850" i="1" dirty="0">
                          <a:solidFill>
                            <a:srgbClr val="231F20"/>
                          </a:solidFill>
                          <a:latin typeface="Calibri"/>
                          <a:cs typeface="Calibri"/>
                          <a:hlinkClick r:id="rId3"/>
                        </a:rPr>
                        <a:t>NETC</a:t>
                      </a:r>
                      <a:r>
                        <a:rPr lang="en-US" sz="850" i="1" baseline="0" dirty="0">
                          <a:solidFill>
                            <a:srgbClr val="231F20"/>
                          </a:solidFill>
                          <a:latin typeface="Calibri"/>
                          <a:cs typeface="Calibri"/>
                          <a:hlinkClick r:id="rId3"/>
                        </a:rPr>
                        <a:t> Coordinator will add link to the final report on NETC website</a:t>
                      </a:r>
                      <a:endParaRPr lang="en-US" sz="850" i="1" baseline="0" dirty="0">
                        <a:solidFill>
                          <a:srgbClr val="231F20"/>
                        </a:solidFill>
                        <a:latin typeface="Calibri"/>
                        <a:cs typeface="Calibri"/>
                      </a:endParaRPr>
                    </a:p>
                    <a:p>
                      <a:pPr marL="152400" marR="154940">
                        <a:lnSpc>
                          <a:spcPts val="1000"/>
                        </a:lnSpc>
                        <a:spcBef>
                          <a:spcPts val="290"/>
                        </a:spcBef>
                      </a:pPr>
                      <a:endParaRPr sz="850" dirty="0">
                        <a:latin typeface="Times New Roman"/>
                        <a:cs typeface="Times New Roman"/>
                      </a:endParaRPr>
                    </a:p>
                    <a:p>
                      <a:pPr marL="151765" marR="144145" algn="just">
                        <a:lnSpc>
                          <a:spcPts val="1000"/>
                        </a:lnSpc>
                      </a:pPr>
                      <a:r>
                        <a:rPr lang="en-US" sz="850" spc="-20" dirty="0">
                          <a:solidFill>
                            <a:srgbClr val="231F20"/>
                          </a:solidFill>
                          <a:latin typeface="+mn-lt"/>
                          <a:cs typeface="Calibri"/>
                        </a:rPr>
                        <a:t>The </a:t>
                      </a:r>
                      <a:r>
                        <a:rPr lang="en-US" sz="850" spc="-25" dirty="0">
                          <a:solidFill>
                            <a:srgbClr val="231F20"/>
                          </a:solidFill>
                          <a:latin typeface="+mn-lt"/>
                          <a:cs typeface="Calibri"/>
                        </a:rPr>
                        <a:t>New </a:t>
                      </a:r>
                      <a:r>
                        <a:rPr lang="en-US" sz="850" spc="-5" dirty="0">
                          <a:solidFill>
                            <a:srgbClr val="231F20"/>
                          </a:solidFill>
                          <a:latin typeface="+mn-lt"/>
                          <a:cs typeface="Calibri"/>
                        </a:rPr>
                        <a:t>England </a:t>
                      </a:r>
                      <a:r>
                        <a:rPr lang="en-US" sz="850" spc="-20" dirty="0">
                          <a:solidFill>
                            <a:srgbClr val="231F20"/>
                          </a:solidFill>
                          <a:latin typeface="+mn-lt"/>
                          <a:cs typeface="Calibri"/>
                        </a:rPr>
                        <a:t>Transportation  </a:t>
                      </a:r>
                      <a:r>
                        <a:rPr lang="en-US" sz="850" spc="-15" dirty="0">
                          <a:solidFill>
                            <a:srgbClr val="231F20"/>
                          </a:solidFill>
                          <a:latin typeface="+mn-lt"/>
                          <a:cs typeface="Calibri"/>
                        </a:rPr>
                        <a:t>Consortium, </a:t>
                      </a:r>
                      <a:r>
                        <a:rPr lang="en-US" sz="850" spc="-25" dirty="0">
                          <a:solidFill>
                            <a:srgbClr val="231F20"/>
                          </a:solidFill>
                          <a:latin typeface="+mn-lt"/>
                          <a:cs typeface="Calibri"/>
                        </a:rPr>
                        <a:t>a </a:t>
                      </a:r>
                      <a:r>
                        <a:rPr lang="en-US" sz="850" spc="-15" dirty="0">
                          <a:solidFill>
                            <a:srgbClr val="231F20"/>
                          </a:solidFill>
                          <a:latin typeface="+mn-lt"/>
                          <a:cs typeface="Calibri"/>
                        </a:rPr>
                        <a:t>cooperative </a:t>
                      </a:r>
                      <a:r>
                        <a:rPr lang="en-US" sz="850" spc="-25" dirty="0">
                          <a:solidFill>
                            <a:srgbClr val="231F20"/>
                          </a:solidFill>
                          <a:latin typeface="+mn-lt"/>
                          <a:cs typeface="Calibri"/>
                        </a:rPr>
                        <a:t>effort  </a:t>
                      </a:r>
                      <a:r>
                        <a:rPr lang="en-US" sz="850" spc="-20" dirty="0">
                          <a:solidFill>
                            <a:srgbClr val="231F20"/>
                          </a:solidFill>
                          <a:latin typeface="+mn-lt"/>
                          <a:cs typeface="Calibri"/>
                        </a:rPr>
                        <a:t>of </a:t>
                      </a:r>
                      <a:r>
                        <a:rPr lang="en-US" sz="850" spc="-15" dirty="0">
                          <a:solidFill>
                            <a:srgbClr val="231F20"/>
                          </a:solidFill>
                          <a:latin typeface="+mn-lt"/>
                          <a:cs typeface="Calibri"/>
                        </a:rPr>
                        <a:t>the transportation </a:t>
                      </a:r>
                      <a:r>
                        <a:rPr lang="en-US" sz="850" spc="-10" dirty="0">
                          <a:solidFill>
                            <a:srgbClr val="231F20"/>
                          </a:solidFill>
                          <a:latin typeface="+mn-lt"/>
                          <a:cs typeface="Calibri"/>
                        </a:rPr>
                        <a:t>agencies </a:t>
                      </a:r>
                      <a:r>
                        <a:rPr lang="en-US" sz="850" spc="-20" dirty="0">
                          <a:solidFill>
                            <a:srgbClr val="231F20"/>
                          </a:solidFill>
                          <a:latin typeface="+mn-lt"/>
                          <a:cs typeface="Calibri"/>
                        </a:rPr>
                        <a:t>of  </a:t>
                      </a:r>
                      <a:r>
                        <a:rPr lang="en-US" sz="850" spc="-15" dirty="0">
                          <a:solidFill>
                            <a:srgbClr val="231F20"/>
                          </a:solidFill>
                          <a:latin typeface="+mn-lt"/>
                          <a:cs typeface="Calibri"/>
                        </a:rPr>
                        <a:t>the</a:t>
                      </a:r>
                      <a:r>
                        <a:rPr lang="en-US" sz="850" spc="-50" dirty="0">
                          <a:solidFill>
                            <a:srgbClr val="231F20"/>
                          </a:solidFill>
                          <a:latin typeface="+mn-lt"/>
                          <a:cs typeface="Calibri"/>
                        </a:rPr>
                        <a:t> </a:t>
                      </a:r>
                      <a:r>
                        <a:rPr lang="en-US" sz="850" spc="-10" dirty="0">
                          <a:solidFill>
                            <a:srgbClr val="231F20"/>
                          </a:solidFill>
                          <a:latin typeface="+mn-lt"/>
                          <a:cs typeface="Calibri"/>
                        </a:rPr>
                        <a:t>six</a:t>
                      </a:r>
                      <a:r>
                        <a:rPr lang="en-US" sz="850" spc="-50" dirty="0">
                          <a:solidFill>
                            <a:srgbClr val="231F20"/>
                          </a:solidFill>
                          <a:latin typeface="+mn-lt"/>
                          <a:cs typeface="Calibri"/>
                        </a:rPr>
                        <a:t> </a:t>
                      </a:r>
                      <a:r>
                        <a:rPr lang="en-US" sz="850" spc="-25" dirty="0">
                          <a:solidFill>
                            <a:srgbClr val="231F20"/>
                          </a:solidFill>
                          <a:latin typeface="+mn-lt"/>
                          <a:cs typeface="Calibri"/>
                        </a:rPr>
                        <a:t>New</a:t>
                      </a:r>
                      <a:r>
                        <a:rPr lang="en-US" sz="850" spc="-50" dirty="0">
                          <a:solidFill>
                            <a:srgbClr val="231F20"/>
                          </a:solidFill>
                          <a:latin typeface="+mn-lt"/>
                          <a:cs typeface="Calibri"/>
                        </a:rPr>
                        <a:t> </a:t>
                      </a:r>
                      <a:r>
                        <a:rPr lang="en-US" sz="850" spc="-5" dirty="0">
                          <a:solidFill>
                            <a:srgbClr val="231F20"/>
                          </a:solidFill>
                          <a:latin typeface="+mn-lt"/>
                          <a:cs typeface="Calibri"/>
                        </a:rPr>
                        <a:t>England</a:t>
                      </a:r>
                      <a:r>
                        <a:rPr lang="en-US" sz="850" spc="-50" dirty="0">
                          <a:solidFill>
                            <a:srgbClr val="231F20"/>
                          </a:solidFill>
                          <a:latin typeface="+mn-lt"/>
                          <a:cs typeface="Calibri"/>
                        </a:rPr>
                        <a:t> </a:t>
                      </a:r>
                      <a:r>
                        <a:rPr lang="en-US" sz="850" spc="-25" dirty="0">
                          <a:solidFill>
                            <a:srgbClr val="231F20"/>
                          </a:solidFill>
                          <a:latin typeface="+mn-lt"/>
                          <a:cs typeface="Calibri"/>
                        </a:rPr>
                        <a:t>States,</a:t>
                      </a:r>
                      <a:r>
                        <a:rPr lang="en-US" sz="850" spc="-50" dirty="0">
                          <a:solidFill>
                            <a:srgbClr val="231F20"/>
                          </a:solidFill>
                          <a:latin typeface="+mn-lt"/>
                          <a:cs typeface="Calibri"/>
                        </a:rPr>
                        <a:t> </a:t>
                      </a:r>
                      <a:r>
                        <a:rPr lang="en-US" sz="850" spc="-10" dirty="0">
                          <a:solidFill>
                            <a:srgbClr val="231F20"/>
                          </a:solidFill>
                          <a:latin typeface="+mn-lt"/>
                          <a:cs typeface="Calibri"/>
                        </a:rPr>
                        <a:t>funded  </a:t>
                      </a:r>
                      <a:r>
                        <a:rPr lang="en-US" sz="850" spc="-15" dirty="0">
                          <a:solidFill>
                            <a:srgbClr val="231F20"/>
                          </a:solidFill>
                          <a:latin typeface="+mn-lt"/>
                          <a:cs typeface="Calibri"/>
                        </a:rPr>
                        <a:t>this </a:t>
                      </a:r>
                      <a:r>
                        <a:rPr lang="en-US" sz="850" spc="-25" dirty="0">
                          <a:solidFill>
                            <a:srgbClr val="231F20"/>
                          </a:solidFill>
                          <a:latin typeface="+mn-lt"/>
                          <a:cs typeface="Calibri"/>
                        </a:rPr>
                        <a:t>research. </a:t>
                      </a:r>
                      <a:r>
                        <a:rPr lang="en-US" sz="850" spc="-10" dirty="0">
                          <a:solidFill>
                            <a:srgbClr val="231F20"/>
                          </a:solidFill>
                          <a:latin typeface="+mn-lt"/>
                          <a:cs typeface="Calibri"/>
                        </a:rPr>
                        <a:t>Through </a:t>
                      </a:r>
                      <a:r>
                        <a:rPr lang="en-US" sz="850" spc="-15" dirty="0">
                          <a:solidFill>
                            <a:srgbClr val="231F20"/>
                          </a:solidFill>
                          <a:latin typeface="+mn-lt"/>
                          <a:cs typeface="Calibri"/>
                        </a:rPr>
                        <a:t>the Consor-  </a:t>
                      </a:r>
                      <a:r>
                        <a:rPr lang="en-US" sz="850" spc="-20" dirty="0">
                          <a:solidFill>
                            <a:srgbClr val="231F20"/>
                          </a:solidFill>
                          <a:latin typeface="+mn-lt"/>
                          <a:cs typeface="Calibri"/>
                        </a:rPr>
                        <a:t>tium, </a:t>
                      </a:r>
                      <a:r>
                        <a:rPr lang="en-US" sz="850" spc="-15" dirty="0">
                          <a:solidFill>
                            <a:srgbClr val="231F20"/>
                          </a:solidFill>
                          <a:latin typeface="+mn-lt"/>
                          <a:cs typeface="Calibri"/>
                        </a:rPr>
                        <a:t>the </a:t>
                      </a:r>
                      <a:r>
                        <a:rPr lang="en-US" sz="850" spc="-25" dirty="0">
                          <a:solidFill>
                            <a:srgbClr val="231F20"/>
                          </a:solidFill>
                          <a:latin typeface="+mn-lt"/>
                          <a:cs typeface="Calibri"/>
                        </a:rPr>
                        <a:t>states </a:t>
                      </a:r>
                      <a:r>
                        <a:rPr lang="en-US" sz="850" spc="-5" dirty="0">
                          <a:solidFill>
                            <a:srgbClr val="231F20"/>
                          </a:solidFill>
                          <a:latin typeface="+mn-lt"/>
                          <a:cs typeface="Calibri"/>
                        </a:rPr>
                        <a:t>pool </a:t>
                      </a:r>
                      <a:r>
                        <a:rPr lang="en-US" sz="850" spc="-20" dirty="0">
                          <a:solidFill>
                            <a:srgbClr val="231F20"/>
                          </a:solidFill>
                          <a:latin typeface="+mn-lt"/>
                          <a:cs typeface="Calibri"/>
                        </a:rPr>
                        <a:t>professional,  </a:t>
                      </a:r>
                      <a:r>
                        <a:rPr lang="en-US" sz="850" spc="-15" dirty="0">
                          <a:solidFill>
                            <a:srgbClr val="231F20"/>
                          </a:solidFill>
                          <a:latin typeface="+mn-lt"/>
                          <a:cs typeface="Calibri"/>
                        </a:rPr>
                        <a:t>academic </a:t>
                      </a:r>
                      <a:r>
                        <a:rPr lang="en-US" sz="850" spc="-10" dirty="0">
                          <a:solidFill>
                            <a:srgbClr val="231F20"/>
                          </a:solidFill>
                          <a:latin typeface="+mn-lt"/>
                          <a:cs typeface="Calibri"/>
                        </a:rPr>
                        <a:t>and </a:t>
                      </a:r>
                      <a:r>
                        <a:rPr lang="en-US" sz="850" spc="-15" dirty="0">
                          <a:solidFill>
                            <a:srgbClr val="231F20"/>
                          </a:solidFill>
                          <a:latin typeface="+mn-lt"/>
                          <a:cs typeface="Calibri"/>
                        </a:rPr>
                        <a:t>financial </a:t>
                      </a:r>
                      <a:r>
                        <a:rPr lang="en-US" sz="850" spc="-25" dirty="0">
                          <a:solidFill>
                            <a:srgbClr val="231F20"/>
                          </a:solidFill>
                          <a:latin typeface="+mn-lt"/>
                          <a:cs typeface="Calibri"/>
                        </a:rPr>
                        <a:t>resources  </a:t>
                      </a:r>
                      <a:r>
                        <a:rPr lang="en-US" sz="850" spc="-30" dirty="0">
                          <a:solidFill>
                            <a:srgbClr val="231F20"/>
                          </a:solidFill>
                          <a:latin typeface="+mn-lt"/>
                          <a:cs typeface="Calibri"/>
                        </a:rPr>
                        <a:t>for </a:t>
                      </a:r>
                      <a:r>
                        <a:rPr lang="en-US" sz="850" spc="-15" dirty="0">
                          <a:solidFill>
                            <a:srgbClr val="231F20"/>
                          </a:solidFill>
                          <a:latin typeface="+mn-lt"/>
                          <a:cs typeface="Calibri"/>
                        </a:rPr>
                        <a:t>transportation </a:t>
                      </a:r>
                      <a:r>
                        <a:rPr lang="en-US" sz="850" spc="-25" dirty="0">
                          <a:solidFill>
                            <a:srgbClr val="231F20"/>
                          </a:solidFill>
                          <a:latin typeface="+mn-lt"/>
                          <a:cs typeface="Calibri"/>
                        </a:rPr>
                        <a:t>research </a:t>
                      </a:r>
                      <a:r>
                        <a:rPr lang="en-US" sz="850" spc="-5" dirty="0">
                          <a:solidFill>
                            <a:srgbClr val="231F20"/>
                          </a:solidFill>
                          <a:latin typeface="+mn-lt"/>
                          <a:cs typeface="Calibri"/>
                        </a:rPr>
                        <a:t>leading  </a:t>
                      </a:r>
                      <a:r>
                        <a:rPr lang="en-US" sz="850" spc="-20" dirty="0">
                          <a:solidFill>
                            <a:srgbClr val="231F20"/>
                          </a:solidFill>
                          <a:latin typeface="+mn-lt"/>
                          <a:cs typeface="Calibri"/>
                        </a:rPr>
                        <a:t>to </a:t>
                      </a:r>
                      <a:r>
                        <a:rPr lang="en-US" sz="850" spc="-15" dirty="0">
                          <a:solidFill>
                            <a:srgbClr val="231F20"/>
                          </a:solidFill>
                          <a:latin typeface="+mn-lt"/>
                          <a:cs typeface="Calibri"/>
                        </a:rPr>
                        <a:t>the development </a:t>
                      </a:r>
                      <a:r>
                        <a:rPr lang="en-US" sz="850" spc="-20" dirty="0">
                          <a:solidFill>
                            <a:srgbClr val="231F20"/>
                          </a:solidFill>
                          <a:latin typeface="+mn-lt"/>
                          <a:cs typeface="Calibri"/>
                        </a:rPr>
                        <a:t>of </a:t>
                      </a:r>
                      <a:r>
                        <a:rPr lang="en-US" sz="850" spc="-15" dirty="0">
                          <a:solidFill>
                            <a:srgbClr val="231F20"/>
                          </a:solidFill>
                          <a:latin typeface="+mn-lt"/>
                          <a:cs typeface="Calibri"/>
                        </a:rPr>
                        <a:t>improved  methods </a:t>
                      </a:r>
                      <a:r>
                        <a:rPr lang="en-US" sz="850" spc="-30" dirty="0">
                          <a:solidFill>
                            <a:srgbClr val="231F20"/>
                          </a:solidFill>
                          <a:latin typeface="+mn-lt"/>
                          <a:cs typeface="Calibri"/>
                        </a:rPr>
                        <a:t>for </a:t>
                      </a:r>
                      <a:r>
                        <a:rPr lang="en-US" sz="850" spc="-5" dirty="0">
                          <a:solidFill>
                            <a:srgbClr val="231F20"/>
                          </a:solidFill>
                          <a:latin typeface="+mn-lt"/>
                          <a:cs typeface="Calibri"/>
                        </a:rPr>
                        <a:t>dealing </a:t>
                      </a:r>
                      <a:r>
                        <a:rPr lang="en-US" sz="850" spc="-15" dirty="0">
                          <a:solidFill>
                            <a:srgbClr val="231F20"/>
                          </a:solidFill>
                          <a:latin typeface="+mn-lt"/>
                          <a:cs typeface="Calibri"/>
                        </a:rPr>
                        <a:t>with com-  </a:t>
                      </a:r>
                      <a:r>
                        <a:rPr lang="en-US" sz="850" spc="-10" dirty="0">
                          <a:solidFill>
                            <a:srgbClr val="231F20"/>
                          </a:solidFill>
                          <a:latin typeface="+mn-lt"/>
                          <a:cs typeface="Calibri"/>
                        </a:rPr>
                        <a:t>mon </a:t>
                      </a:r>
                      <a:r>
                        <a:rPr lang="en-US" sz="850" spc="-15" dirty="0">
                          <a:solidFill>
                            <a:srgbClr val="231F20"/>
                          </a:solidFill>
                          <a:latin typeface="+mn-lt"/>
                          <a:cs typeface="Calibri"/>
                        </a:rPr>
                        <a:t>problems associated with the  </a:t>
                      </a:r>
                      <a:r>
                        <a:rPr lang="en-US" sz="850" spc="-20" dirty="0">
                          <a:solidFill>
                            <a:srgbClr val="231F20"/>
                          </a:solidFill>
                          <a:latin typeface="+mn-lt"/>
                          <a:cs typeface="Calibri"/>
                        </a:rPr>
                        <a:t>administration, </a:t>
                      </a:r>
                      <a:r>
                        <a:rPr lang="en-US" sz="850" spc="-10" dirty="0">
                          <a:solidFill>
                            <a:srgbClr val="231F20"/>
                          </a:solidFill>
                          <a:latin typeface="+mn-lt"/>
                          <a:cs typeface="Calibri"/>
                        </a:rPr>
                        <a:t>planning, design,  </a:t>
                      </a:r>
                      <a:r>
                        <a:rPr lang="en-US" sz="850" spc="-15" dirty="0">
                          <a:solidFill>
                            <a:srgbClr val="231F20"/>
                          </a:solidFill>
                          <a:latin typeface="+mn-lt"/>
                          <a:cs typeface="Calibri"/>
                        </a:rPr>
                        <a:t>construction, </a:t>
                      </a:r>
                      <a:r>
                        <a:rPr lang="en-US" sz="850" spc="-20" dirty="0">
                          <a:solidFill>
                            <a:srgbClr val="231F20"/>
                          </a:solidFill>
                          <a:latin typeface="+mn-lt"/>
                          <a:cs typeface="Calibri"/>
                        </a:rPr>
                        <a:t>rehabilitation, recon-  struction, </a:t>
                      </a:r>
                      <a:r>
                        <a:rPr lang="en-US" sz="850" spc="-15" dirty="0">
                          <a:solidFill>
                            <a:srgbClr val="231F20"/>
                          </a:solidFill>
                          <a:latin typeface="+mn-lt"/>
                          <a:cs typeface="Calibri"/>
                        </a:rPr>
                        <a:t>operation </a:t>
                      </a:r>
                      <a:r>
                        <a:rPr lang="en-US" sz="850" spc="-10" dirty="0">
                          <a:solidFill>
                            <a:srgbClr val="231F20"/>
                          </a:solidFill>
                          <a:latin typeface="+mn-lt"/>
                          <a:cs typeface="Calibri"/>
                        </a:rPr>
                        <a:t>and </a:t>
                      </a:r>
                      <a:r>
                        <a:rPr lang="en-US" sz="850" spc="-15" dirty="0">
                          <a:solidFill>
                            <a:srgbClr val="231F20"/>
                          </a:solidFill>
                          <a:latin typeface="+mn-lt"/>
                          <a:cs typeface="Calibri"/>
                        </a:rPr>
                        <a:t>mainte-  nance </a:t>
                      </a:r>
                      <a:r>
                        <a:rPr lang="en-US" sz="850" spc="-20" dirty="0">
                          <a:solidFill>
                            <a:srgbClr val="231F20"/>
                          </a:solidFill>
                          <a:latin typeface="+mn-lt"/>
                          <a:cs typeface="Calibri"/>
                        </a:rPr>
                        <a:t>of </a:t>
                      </a:r>
                      <a:r>
                        <a:rPr lang="en-US" sz="850" spc="-15" dirty="0">
                          <a:solidFill>
                            <a:srgbClr val="231F20"/>
                          </a:solidFill>
                          <a:latin typeface="+mn-lt"/>
                          <a:cs typeface="Calibri"/>
                        </a:rPr>
                        <a:t>the </a:t>
                      </a:r>
                      <a:r>
                        <a:rPr lang="en-US" sz="850" spc="-25" dirty="0">
                          <a:solidFill>
                            <a:srgbClr val="231F20"/>
                          </a:solidFill>
                          <a:latin typeface="+mn-lt"/>
                          <a:cs typeface="Calibri"/>
                        </a:rPr>
                        <a:t>region’s </a:t>
                      </a:r>
                      <a:r>
                        <a:rPr lang="en-US" sz="850" spc="-20" dirty="0">
                          <a:solidFill>
                            <a:srgbClr val="231F20"/>
                          </a:solidFill>
                          <a:latin typeface="+mn-lt"/>
                          <a:cs typeface="Calibri"/>
                        </a:rPr>
                        <a:t>transporta-  </a:t>
                      </a:r>
                      <a:r>
                        <a:rPr lang="en-US" sz="850" spc="-10" dirty="0">
                          <a:solidFill>
                            <a:srgbClr val="231F20"/>
                          </a:solidFill>
                          <a:latin typeface="+mn-lt"/>
                          <a:cs typeface="Calibri"/>
                        </a:rPr>
                        <a:t>tion</a:t>
                      </a:r>
                      <a:r>
                        <a:rPr lang="en-US" sz="850" spc="-105" dirty="0">
                          <a:solidFill>
                            <a:srgbClr val="231F20"/>
                          </a:solidFill>
                          <a:latin typeface="+mn-lt"/>
                          <a:cs typeface="Calibri"/>
                        </a:rPr>
                        <a:t> </a:t>
                      </a:r>
                      <a:r>
                        <a:rPr lang="en-US" sz="850" spc="-25" dirty="0">
                          <a:solidFill>
                            <a:srgbClr val="231F20"/>
                          </a:solidFill>
                          <a:latin typeface="+mn-lt"/>
                          <a:cs typeface="Calibri"/>
                        </a:rPr>
                        <a:t>system.</a:t>
                      </a:r>
                      <a:endParaRPr lang="en-US" sz="850" dirty="0">
                        <a:latin typeface="+mn-lt"/>
                        <a:cs typeface="Calibri"/>
                      </a:endParaRPr>
                    </a:p>
                  </a:txBody>
                  <a:tcPr marL="0" marR="0" marT="0" marB="0">
                    <a:lnL w="12699">
                      <a:solidFill>
                        <a:srgbClr val="395F3A"/>
                      </a:solidFill>
                      <a:prstDash val="solid"/>
                    </a:lnL>
                    <a:lnR w="12700" cap="flat" cmpd="sng" algn="ctr">
                      <a:noFill/>
                      <a:prstDash val="solid"/>
                      <a:round/>
                      <a:headEnd type="none" w="med" len="med"/>
                      <a:tailEnd type="none" w="med" len="med"/>
                    </a:lnR>
                    <a:lnB w="12699">
                      <a:solidFill>
                        <a:srgbClr val="395F3A"/>
                      </a:solidFill>
                      <a:prstDash val="solid"/>
                    </a:lnB>
                    <a:solidFill>
                      <a:srgbClr val="DDDBEC"/>
                    </a:solidFill>
                  </a:tcPr>
                </a:tc>
                <a:tc>
                  <a:txBody>
                    <a:bodyPr/>
                    <a:lstStyle/>
                    <a:p>
                      <a:pPr marL="70485" algn="just">
                        <a:lnSpc>
                          <a:spcPct val="100000"/>
                        </a:lnSpc>
                        <a:spcBef>
                          <a:spcPts val="65"/>
                        </a:spcBef>
                      </a:pPr>
                      <a:r>
                        <a:rPr lang="en-US" sz="1400" b="1" spc="20" dirty="0">
                          <a:solidFill>
                            <a:srgbClr val="231F20"/>
                          </a:solidFill>
                          <a:latin typeface="Calibri"/>
                          <a:cs typeface="Calibri"/>
                        </a:rPr>
                        <a:t>Introduction</a:t>
                      </a:r>
                      <a:endParaRPr lang="en-US" sz="1400" dirty="0">
                        <a:latin typeface="Calibri"/>
                        <a:cs typeface="Calibri"/>
                      </a:endParaRPr>
                    </a:p>
                    <a:p>
                      <a:pPr marL="70485" marR="5715" algn="just">
                        <a:lnSpc>
                          <a:spcPts val="1210"/>
                        </a:lnSpc>
                        <a:spcBef>
                          <a:spcPts val="960"/>
                        </a:spcBef>
                      </a:pPr>
                      <a:r>
                        <a:rPr lang="en-US" sz="1100" spc="-35" dirty="0">
                          <a:solidFill>
                            <a:srgbClr val="231F20"/>
                          </a:solidFill>
                          <a:latin typeface="Garamond"/>
                          <a:cs typeface="Garamond"/>
                        </a:rPr>
                        <a:t>Superpave volumetric design method as outlined in AASHTO M323 “Standard Specification for Superpave Volumetric Mix Design” is currently being used by New England state transportation agencies to design their asphalt mixtures, specifically dense graded mixtures. A concern with this design method is that the volumetric design alone does not measure, quantify or predict mixture performance prior to placement. Forecasting mixture performance is desired by many state transportation agencies due to many recent developments in the asphalt paving industry including: utilization of binders formulated with various modifiers versus conventionally neat asphalt binders, the incorporation of more recycled materials into mixtures, and utilization of new technologies. Mixtures designed with respect to these factors have unknown performance as Superpave was never designed to compensate for them. This has led to an increased interest in developing a performance-related specification using a balanced mixture design (BMD) concept. BMD incorporates two or more performance tests to evaluate how well a mixture will resist certain distresses that are of concerns for a particular state transportation agency. To date, there have been no regionally based studies to investigate this approach with respect to the typical distress issues and materials in New England. The objective of this study was to synthesize existing information and to develop recommendations for a rational BMD approach for use by New England transportation agencies. </a:t>
                      </a:r>
                    </a:p>
                    <a:p>
                      <a:pPr marL="70485" marR="1379855" algn="just">
                        <a:lnSpc>
                          <a:spcPts val="1210"/>
                        </a:lnSpc>
                        <a:spcBef>
                          <a:spcPts val="960"/>
                        </a:spcBef>
                      </a:pPr>
                      <a:r>
                        <a:rPr lang="en-US" sz="1400" b="1" spc="20" dirty="0">
                          <a:solidFill>
                            <a:srgbClr val="231F20"/>
                          </a:solidFill>
                          <a:latin typeface="Calibri"/>
                          <a:cs typeface="Calibri"/>
                        </a:rPr>
                        <a:t>Methodology</a:t>
                      </a:r>
                      <a:endParaRPr sz="1400" dirty="0">
                        <a:latin typeface="Calibri"/>
                        <a:cs typeface="Calibri"/>
                      </a:endParaRPr>
                    </a:p>
                    <a:p>
                      <a:pPr marL="70485" marR="5715" algn="just">
                        <a:lnSpc>
                          <a:spcPts val="1210"/>
                        </a:lnSpc>
                        <a:spcBef>
                          <a:spcPts val="960"/>
                        </a:spcBef>
                      </a:pPr>
                      <a:r>
                        <a:rPr lang="en-US" sz="1100" spc="-35" dirty="0">
                          <a:solidFill>
                            <a:srgbClr val="231F20"/>
                          </a:solidFill>
                          <a:latin typeface="Garamond"/>
                          <a:cs typeface="Garamond"/>
                        </a:rPr>
                        <a:t>A survey was developed and administered to ascertain information related to pavement distress for the New England transportation agencies as well as to determine the potential roadblocks to BMD implementation. Based on the distresses noted in the survey, candidate asphalt mixture performance tests were identified and the pros and cons of each test were outlined in relation to existing availability, equipment cost, and testing time. Performance testing equipment currently housed by each agency, as well as past or current research work the agencies have conducted with different test devices was inventoried in a separate survey. Available field and laboratory performance data for asphalt mixtures were collected from the state agencies to conduct an in-depth analysis to develop preliminary BMD criteria individualized for each state.</a:t>
                      </a:r>
                    </a:p>
                    <a:p>
                      <a:pPr marL="70485" marR="5715" algn="just">
                        <a:lnSpc>
                          <a:spcPts val="1210"/>
                        </a:lnSpc>
                        <a:spcBef>
                          <a:spcPts val="960"/>
                        </a:spcBef>
                      </a:pPr>
                      <a:r>
                        <a:rPr lang="en-US" sz="1400" b="1" spc="20" dirty="0">
                          <a:solidFill>
                            <a:srgbClr val="231F20"/>
                          </a:solidFill>
                          <a:latin typeface="Calibri"/>
                          <a:ea typeface="+mn-ea"/>
                          <a:cs typeface="Calibri"/>
                        </a:rPr>
                        <a:t>Conclusion</a:t>
                      </a:r>
                      <a:endParaRPr sz="1400" dirty="0">
                        <a:latin typeface="Calibri"/>
                        <a:cs typeface="Calibri"/>
                      </a:endParaRPr>
                    </a:p>
                    <a:p>
                      <a:pPr marL="70485" marR="5715" algn="just">
                        <a:lnSpc>
                          <a:spcPts val="1210"/>
                        </a:lnSpc>
                        <a:spcBef>
                          <a:spcPts val="960"/>
                        </a:spcBef>
                      </a:pPr>
                      <a:r>
                        <a:rPr lang="en-US" sz="1100" spc="-35" dirty="0">
                          <a:solidFill>
                            <a:srgbClr val="231F20"/>
                          </a:solidFill>
                          <a:latin typeface="Garamond"/>
                          <a:cs typeface="Garamond"/>
                        </a:rPr>
                        <a:t>The predominate asphalt mixture distresses noted in the survey were thermal and fatigue cracking. Candidate performance were presented for the New England transportation agencies for rutting, fatigue cracking, thermal cracking and moisture damage. The potential roadblocks to BMD implementation were identified as time to procure performance test equipment and difficulties in procuring calibration and repair services for said equipment. Methods to establish performance criteria for BMD were outlined including using pavement management system (PMS) data and “historical” or “existing visual” field performance. Using these methods, and available field and laboratory data from three state agencies, initial state specific performance criteria for BMD and performance related specification were developed. The criteria were different for each state as the availability of data varied. </a:t>
                      </a:r>
                      <a:endParaRPr lang="en-US" sz="1100" b="1" spc="-35" dirty="0">
                        <a:solidFill>
                          <a:srgbClr val="231F20"/>
                        </a:solidFill>
                        <a:latin typeface="Garamond"/>
                        <a:cs typeface="Calibri"/>
                      </a:endParaRPr>
                    </a:p>
                    <a:p>
                      <a:pPr marL="70485" marR="5715" algn="just">
                        <a:lnSpc>
                          <a:spcPts val="1210"/>
                        </a:lnSpc>
                        <a:spcBef>
                          <a:spcPts val="960"/>
                        </a:spcBef>
                      </a:pPr>
                      <a:r>
                        <a:rPr sz="1400" b="1" spc="20" dirty="0">
                          <a:solidFill>
                            <a:srgbClr val="231F20"/>
                          </a:solidFill>
                          <a:latin typeface="Calibri"/>
                          <a:cs typeface="Calibri"/>
                        </a:rPr>
                        <a:t>What</a:t>
                      </a:r>
                      <a:r>
                        <a:rPr sz="1400" b="1" spc="-45" dirty="0">
                          <a:solidFill>
                            <a:srgbClr val="231F20"/>
                          </a:solidFill>
                          <a:latin typeface="Calibri"/>
                          <a:cs typeface="Calibri"/>
                        </a:rPr>
                        <a:t> </a:t>
                      </a:r>
                      <a:r>
                        <a:rPr sz="1400" b="1" spc="30" dirty="0">
                          <a:solidFill>
                            <a:srgbClr val="231F20"/>
                          </a:solidFill>
                          <a:latin typeface="Calibri"/>
                          <a:cs typeface="Calibri"/>
                        </a:rPr>
                        <a:t>are</a:t>
                      </a:r>
                      <a:r>
                        <a:rPr sz="1400" b="1" spc="-45" dirty="0">
                          <a:solidFill>
                            <a:srgbClr val="231F20"/>
                          </a:solidFill>
                          <a:latin typeface="Calibri"/>
                          <a:cs typeface="Calibri"/>
                        </a:rPr>
                        <a:t> </a:t>
                      </a:r>
                      <a:r>
                        <a:rPr sz="1400" b="1" spc="45" dirty="0">
                          <a:solidFill>
                            <a:srgbClr val="231F20"/>
                          </a:solidFill>
                          <a:latin typeface="Calibri"/>
                          <a:cs typeface="Calibri"/>
                        </a:rPr>
                        <a:t>potential</a:t>
                      </a:r>
                      <a:r>
                        <a:rPr sz="1400" b="1" spc="-45" dirty="0">
                          <a:solidFill>
                            <a:srgbClr val="231F20"/>
                          </a:solidFill>
                          <a:latin typeface="Calibri"/>
                          <a:cs typeface="Calibri"/>
                        </a:rPr>
                        <a:t> </a:t>
                      </a:r>
                      <a:r>
                        <a:rPr sz="1400" b="1" spc="40" dirty="0">
                          <a:solidFill>
                            <a:srgbClr val="231F20"/>
                          </a:solidFill>
                          <a:latin typeface="Calibri"/>
                          <a:cs typeface="Calibri"/>
                        </a:rPr>
                        <a:t>impacts?</a:t>
                      </a:r>
                      <a:endParaRPr sz="1400" dirty="0">
                        <a:latin typeface="Calibri"/>
                        <a:cs typeface="Calibri"/>
                      </a:endParaRPr>
                    </a:p>
                    <a:p>
                      <a:pPr marL="70485" marR="5715" algn="just">
                        <a:lnSpc>
                          <a:spcPts val="1210"/>
                        </a:lnSpc>
                        <a:spcBef>
                          <a:spcPts val="960"/>
                        </a:spcBef>
                      </a:pPr>
                      <a:r>
                        <a:rPr lang="en-US" sz="1100" spc="-35" dirty="0">
                          <a:solidFill>
                            <a:srgbClr val="231F20"/>
                          </a:solidFill>
                          <a:latin typeface="Garamond"/>
                          <a:cs typeface="Garamond"/>
                        </a:rPr>
                        <a:t>The study results provide </a:t>
                      </a:r>
                      <a:r>
                        <a:rPr lang="en-US" sz="1100" spc="-20" baseline="0" dirty="0">
                          <a:solidFill>
                            <a:srgbClr val="231F20"/>
                          </a:solidFill>
                          <a:latin typeface="Garamond"/>
                          <a:cs typeface="Garamond"/>
                        </a:rPr>
                        <a:t>the BMD current state-of-practice and a </a:t>
                      </a:r>
                      <a:r>
                        <a:rPr lang="en-US" sz="1100" spc="-35" dirty="0">
                          <a:solidFill>
                            <a:srgbClr val="231F20"/>
                          </a:solidFill>
                          <a:latin typeface="Garamond"/>
                          <a:cs typeface="Garamond"/>
                        </a:rPr>
                        <a:t>roadmap for each agency to follow in their BMD implementation efforts at the state and regional level. </a:t>
                      </a:r>
                      <a:r>
                        <a:rPr lang="en-US" sz="1100" spc="-20" baseline="0" dirty="0">
                          <a:solidFill>
                            <a:srgbClr val="231F20"/>
                          </a:solidFill>
                          <a:latin typeface="Garamond"/>
                          <a:cs typeface="Garamond"/>
                        </a:rPr>
                        <a:t>Knowledge gaps were identified and recommendations for future research were presented to outline the work still needed to advance BMD implementation. Ultimately, using BMD will results in better performing (longer lasting) roads being constructed and optimized use of already limited funding. </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38" name="Picture 37"/>
          <p:cNvPicPr>
            <a:picLocks noChangeAspect="1"/>
          </p:cNvPicPr>
          <p:nvPr/>
        </p:nvPicPr>
        <p:blipFill>
          <a:blip r:embed="rId4"/>
          <a:stretch>
            <a:fillRect/>
          </a:stretch>
        </p:blipFill>
        <p:spPr>
          <a:xfrm>
            <a:off x="437049" y="434356"/>
            <a:ext cx="1777998" cy="1371600"/>
          </a:xfrm>
          <a:prstGeom prst="rect">
            <a:avLst/>
          </a:prstGeom>
          <a:solidFill>
            <a:schemeClr val="accent4">
              <a:lumMod val="20000"/>
              <a:lumOff val="80000"/>
            </a:schemeClr>
          </a:solid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545</TotalTime>
  <Words>786</Words>
  <Application>Microsoft Office PowerPoint</Application>
  <PresentationFormat>Custom</PresentationFormat>
  <Paragraphs>59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Garamond</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Alexander J Austerman</cp:lastModifiedBy>
  <cp:revision>19</cp:revision>
  <cp:lastPrinted>2020-10-27T15:59:07Z</cp:lastPrinted>
  <dcterms:created xsi:type="dcterms:W3CDTF">2016-10-05T18:36:23Z</dcterms:created>
  <dcterms:modified xsi:type="dcterms:W3CDTF">2020-10-27T16:20:08Z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ies>
</file>